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3" r:id="rId3"/>
    <p:sldId id="262" r:id="rId4"/>
    <p:sldId id="258" r:id="rId5"/>
    <p:sldId id="269" r:id="rId6"/>
    <p:sldId id="263" r:id="rId7"/>
    <p:sldId id="271" r:id="rId8"/>
    <p:sldId id="260" r:id="rId9"/>
    <p:sldId id="270" r:id="rId10"/>
    <p:sldId id="264" r:id="rId11"/>
    <p:sldId id="272" r:id="rId12"/>
    <p:sldId id="265" r:id="rId13"/>
    <p:sldId id="268" r:id="rId14"/>
    <p:sldId id="266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93" autoAdjust="0"/>
    <p:restoredTop sz="94049" autoAdjust="0"/>
  </p:normalViewPr>
  <p:slideViewPr>
    <p:cSldViewPr>
      <p:cViewPr>
        <p:scale>
          <a:sx n="125" d="100"/>
          <a:sy n="125" d="100"/>
        </p:scale>
        <p:origin x="-2176" y="-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7B035-D9BA-44EC-AAB3-D97B6BA045A9}" type="datetimeFigureOut">
              <a:rPr lang="ru-RU" smtClean="0"/>
              <a:t>02.07.15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37B20-57F3-4699-890F-F00FB4E0F0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716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Таурин – аминокислота, впервые выделенная </a:t>
            </a:r>
            <a:r>
              <a:rPr lang="ru-RU" dirty="0" err="1" smtClean="0"/>
              <a:t>Тидеманом</a:t>
            </a:r>
            <a:r>
              <a:rPr lang="ru-RU" dirty="0" smtClean="0"/>
              <a:t> и </a:t>
            </a:r>
            <a:r>
              <a:rPr lang="ru-RU" dirty="0" err="1" smtClean="0"/>
              <a:t>Гмелиным</a:t>
            </a:r>
            <a:r>
              <a:rPr lang="ru-RU" dirty="0" smtClean="0"/>
              <a:t> (Германия) в 1827 г. из бычьей желчи. Получила название от греческого слова </a:t>
            </a:r>
            <a:r>
              <a:rPr lang="ru-RU" dirty="0" err="1" smtClean="0"/>
              <a:t>taurus</a:t>
            </a:r>
            <a:r>
              <a:rPr lang="ru-RU" dirty="0" smtClean="0"/>
              <a:t> – «бык». Особого значения открытие таурина не имело до тех пор, пока в 1970 году ученые не обнаружили его незаменимость в качестве элемента питания кошек. Без него у животных развивалась слепота и серьезные проблемы с работой сердца.</a:t>
            </a:r>
          </a:p>
          <a:p>
            <a:endParaRPr lang="ru-RU" dirty="0" smtClean="0"/>
          </a:p>
          <a:p>
            <a:r>
              <a:rPr lang="ru-RU" dirty="0" smtClean="0"/>
              <a:t>Признанием его важности для организма является то, что таурин считают условно незаменимой аминокислотой, хотя он в отличие от других аминокислот не участвует в синтезе белков.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37B20-57F3-4699-890F-F00FB4E0F07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399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Рекомендуемая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уточная норма потребления таурина для человека – 400 мг.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Таурин содержится в животных продуктах, и практически отсутствует в растительных.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Среди животных лучше всего употреблять в пищу беспозвоночные морские организмы (моллюски, кальмары, устрицы, креветки), т.к. присутствие этого вещества в них достаточно большое.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37B20-57F3-4699-890F-F00FB4E0F07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303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ИЛИ: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Coral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Taurine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продукт, который восполнит недостаток таурина в организме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каждой капсуле содержится 600 мг таурина, что составляет 150 % от рекомендуемого уровня суточного потребления.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Корал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Таурин  употребляется в качестве биологически активной добавки к пище – источника таурина. </a:t>
            </a: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 применения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по 1 капсуле в день во время еды.   </a:t>
            </a: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Продолжительность приема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 месяц.  При необходимости прием можно повторить.</a:t>
            </a: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Противопоказания: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индивидуальная непереносимость, беременность, кормление грудью.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 применением рекомендуется проконсультироваться с врачом.        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ru-RU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37B20-57F3-4699-890F-F00FB4E0F07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250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Рекомендуется употребление таурина совместно с магнием для поддержания оптимального здоровья сердца и сосудов. Кроме того, применение таурина и магния в необходимом количестве значительно снижает риск депрессивный состояний.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37B20-57F3-4699-890F-F00FB4E0F07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28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профилактических дозах таурин совершенно безопасен, а его терапевтические дозы существенно выше – до 3 г/сутки. </a:t>
            </a:r>
          </a:p>
          <a:p>
            <a:r>
              <a:rPr lang="ru-RU" dirty="0" smtClean="0"/>
              <a:t>Устранить дефицит таурина в организме необходимо еще и потому, что заменить его другим веществом нельзя, так как таурин затрагивает очень много жизненно важных физиологических и биохимических процессов в клетке. </a:t>
            </a:r>
          </a:p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Таурин необходим: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вегетарианцам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спортсменам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пожилым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сердечникам</a:t>
            </a:r>
            <a:endParaRPr lang="ru-RU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тем, кто постоянно сидит за компьютером или много читает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тем, кто много курит и пьет кофе или др. </a:t>
            </a:r>
            <a:r>
              <a:rPr lang="ru-RU" dirty="0" err="1" smtClean="0"/>
              <a:t>тоников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Таурин нужен всем !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37B20-57F3-4699-890F-F00FB4E0F07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545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Корал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Таурин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Coral Taurine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Код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2101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Форма выпуска: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 капсул.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таурин 600 мг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Вспомогательные компоненты: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микроцеллюлоза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магния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стеарат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капсула (желатин, вода)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37B20-57F3-4699-890F-F00FB4E0F07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250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37B20-57F3-4699-890F-F00FB4E0F07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399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Условно незаменимая аминокислота, которая обладает высокой биологической активностью и необходима для нормального функционирования организма.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Таурин – </a:t>
            </a:r>
            <a:r>
              <a:rPr lang="ru-RU" dirty="0" err="1" smtClean="0"/>
              <a:t>цитопротектор</a:t>
            </a:r>
            <a:r>
              <a:rPr lang="ru-RU" dirty="0" smtClean="0"/>
              <a:t>, что в дословном переводе означает «защитник клеток». Это его главная и самая важная функция.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Он управляет «работой» мембран (оболочек) клеток, а также защищает и стабилизирует их: регулирует транспорт питательных веществ и электролитов через мембраны. К</a:t>
            </a:r>
            <a:r>
              <a:rPr lang="ru-RU" baseline="0" dirty="0" smtClean="0"/>
              <a:t> примеру, в сердце он и</a:t>
            </a:r>
            <a:r>
              <a:rPr lang="ru-RU" dirty="0" smtClean="0"/>
              <a:t>грает важную роль в движении ионов кальция через мембраны: в зависимости от потребности может повышать или понижать уровень кальция, удерживать калий и магний внутри клетки, а натрий – снаружи.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Таурин играет важную роль в регуляции проведения нервного импульса или его торможении в центральной нервной системе</a:t>
            </a:r>
            <a:r>
              <a:rPr lang="ru-RU" baseline="0" dirty="0" smtClean="0"/>
              <a:t> (</a:t>
            </a:r>
            <a:r>
              <a:rPr lang="ru-RU" dirty="0" err="1" smtClean="0"/>
              <a:t>нейропередатчик</a:t>
            </a:r>
            <a:r>
              <a:rPr lang="ru-RU" dirty="0" smtClean="0"/>
              <a:t> или </a:t>
            </a:r>
            <a:r>
              <a:rPr lang="ru-RU" dirty="0" err="1" smtClean="0"/>
              <a:t>нейромодулятор</a:t>
            </a:r>
            <a:r>
              <a:rPr lang="ru-RU" dirty="0" smtClean="0"/>
              <a:t>).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Таурин</a:t>
            </a:r>
            <a:r>
              <a:rPr lang="ru-RU" baseline="0" dirty="0" smtClean="0"/>
              <a:t> входит в состав основного компонента желчи, </a:t>
            </a:r>
            <a:r>
              <a:rPr lang="ru-RU" baseline="0" dirty="0" err="1" smtClean="0"/>
              <a:t>таурохолевой</a:t>
            </a:r>
            <a:r>
              <a:rPr lang="ru-RU" baseline="0" dirty="0" smtClean="0"/>
              <a:t> кислоты</a:t>
            </a:r>
            <a:r>
              <a:rPr lang="ru-RU" dirty="0" smtClean="0"/>
              <a:t>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Таурин обладает антиоксидантными свойствами.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37B20-57F3-4699-890F-F00FB4E0F07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192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Таурин содержится практически во всех жизненно важных органах и тканях от зачатия до глубокой старости. </a:t>
            </a:r>
          </a:p>
          <a:p>
            <a:r>
              <a:rPr lang="ru-RU" dirty="0" smtClean="0"/>
              <a:t>В развивающейся ткани головного мозга он присутствует в очень высоких концентрациях. </a:t>
            </a:r>
          </a:p>
          <a:p>
            <a:r>
              <a:rPr lang="ru-RU" dirty="0" smtClean="0"/>
              <a:t>В детском мозге в четыре раза больше таурина, чем у взрослых. </a:t>
            </a:r>
          </a:p>
          <a:p>
            <a:r>
              <a:rPr lang="ru-RU" dirty="0" smtClean="0"/>
              <a:t>Таурин – основная аминокислота, которая содержится в сетчатке глаз (40–50 %). </a:t>
            </a:r>
          </a:p>
          <a:p>
            <a:r>
              <a:rPr lang="ru-RU" dirty="0" smtClean="0"/>
              <a:t>В сердечной мышце также содержится свыше 50 % таурина. </a:t>
            </a:r>
          </a:p>
          <a:p>
            <a:r>
              <a:rPr lang="ru-RU" dirty="0" smtClean="0"/>
              <a:t>Таурин входит в состав главных компонентов желчи. </a:t>
            </a:r>
          </a:p>
          <a:p>
            <a:r>
              <a:rPr lang="ru-RU" dirty="0" smtClean="0"/>
              <a:t>Много таурина содержится в лимфоцитах, лейкоцитах, тромбоцитах – белых кровяных тельцах, которые выполняют в организме защитные функции.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37B20-57F3-4699-890F-F00FB4E0F07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659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i="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А еще:</a:t>
            </a:r>
          </a:p>
          <a:p>
            <a:pPr marL="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i="0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Улучшает работу головного мозга, 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овышается концентрация внимания, улучшается память</a:t>
            </a:r>
          </a:p>
          <a:p>
            <a:pPr marL="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Защищает глаза</a:t>
            </a:r>
          </a:p>
          <a:p>
            <a:pPr marL="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Укрепляет кости и кровеносную систему</a:t>
            </a:r>
          </a:p>
          <a:p>
            <a:pPr marL="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Улучшает усвояемость витаминов.</a:t>
            </a:r>
          </a:p>
          <a:p>
            <a:pPr marL="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Предупреждает образование сахарного диабета</a:t>
            </a:r>
          </a:p>
          <a:p>
            <a:pPr marL="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Расщепляет жировые клетки</a:t>
            </a:r>
          </a:p>
          <a:p>
            <a:pPr marL="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Укрепляет иммунную систему</a:t>
            </a:r>
          </a:p>
          <a:p>
            <a:pPr marL="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Выводит лишнюю жидкость из организма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Положительно влияет на психологическое здоровье человека.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37B20-57F3-4699-890F-F00FB4E0F07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490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 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организме таурин может синтезироваться из метионина и цистеина с помощью витамина В</a:t>
            </a:r>
            <a:r>
              <a:rPr lang="ru-RU" baseline="-25000" dirty="0" smtClean="0"/>
              <a:t>6,</a:t>
            </a:r>
            <a:r>
              <a:rPr lang="ru-RU" baseline="0" dirty="0" smtClean="0"/>
              <a:t> но </a:t>
            </a:r>
            <a:r>
              <a:rPr lang="ru-RU" dirty="0" smtClean="0"/>
              <a:t>случаются в жизни состояния, когда происходит избыточное выведение таурина из организма: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при стрессах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радиационном облучении и химиотерапии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хирургических операциях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ишемических состояниях и аритмиях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заболеваниях кишечника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злоупотреблении алкоголем и никотином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при сахарном диабете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эстроген-заместительной терапии</a:t>
            </a:r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37B20-57F3-4699-890F-F00FB4E0F07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588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 знаете, что в первые 4 дня после рождения ребенка в молоке матери резко повышается содержание</a:t>
            </a:r>
            <a:r>
              <a:rPr lang="ru-RU" baseline="0" dirty="0" smtClean="0"/>
              <a:t> таурина!</a:t>
            </a:r>
          </a:p>
          <a:p>
            <a:r>
              <a:rPr lang="ru-RU" baseline="0" dirty="0" smtClean="0"/>
              <a:t>Активный рост и быстрое развитие маленького человечка повышает нагрузку на сердце. И именно таурин способен поддержать организм.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Влияние таурина на улучшение спортивных показателей только изучается, но уже сейчас ученые с уверенностью говорят о том, что большие физические нагрузки влияют на работу сердечной мышцы. И таурин призван защищать и поддерживать здоровое состояние нашего «мотора»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37B20-57F3-4699-890F-F00FB4E0F07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113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 40 лет синтез таурина в человеческом организме снижается. Практически в 2 раза падает концентрация таурина в клетках крови и в плазме у пожилых людей. </a:t>
            </a:r>
          </a:p>
          <a:p>
            <a:endParaRPr lang="ru-RU" dirty="0" smtClean="0"/>
          </a:p>
          <a:p>
            <a:r>
              <a:rPr lang="ru-RU" dirty="0" smtClean="0"/>
              <a:t>Если в организме не хватает таурина, то процессы, за которые он отвечает, либо будут слабо протекать, либо не протекать вообще.</a:t>
            </a:r>
          </a:p>
          <a:p>
            <a:r>
              <a:rPr lang="ru-RU" dirty="0" smtClean="0"/>
              <a:t>Сначала будут расходоваться резервы организма, затем начнутся легкие малозаметные нарушения на клеточном уровне, затем на органном.</a:t>
            </a:r>
          </a:p>
          <a:p>
            <a:endParaRPr lang="ru-RU" dirty="0" smtClean="0"/>
          </a:p>
          <a:p>
            <a:r>
              <a:rPr lang="ru-RU" dirty="0" smtClean="0"/>
              <a:t>Добавка в рацион таурина поможет избежать таких проблем, как: </a:t>
            </a:r>
          </a:p>
          <a:p>
            <a:r>
              <a:rPr lang="ru-RU" dirty="0" smtClean="0"/>
              <a:t>- сердечная недостаточность;</a:t>
            </a:r>
          </a:p>
          <a:p>
            <a:r>
              <a:rPr lang="ru-RU" dirty="0" smtClean="0"/>
              <a:t>- ослабление зрения и развитие глазных заболеваний (катаракта);</a:t>
            </a:r>
          </a:p>
          <a:p>
            <a:r>
              <a:rPr lang="ru-RU" dirty="0" smtClean="0"/>
              <a:t>- слабость скелетной мускулатуры;</a:t>
            </a:r>
          </a:p>
          <a:p>
            <a:r>
              <a:rPr lang="ru-RU" dirty="0" smtClean="0"/>
              <a:t>- острые и хронические стрессы, ослабление памяти, расстройства сна;</a:t>
            </a:r>
          </a:p>
          <a:p>
            <a:r>
              <a:rPr lang="ru-RU" dirty="0" smtClean="0"/>
              <a:t>- нарушения в работе печени и поджелудочной железы (усвоение жиров и сахаров, избыток холестерина);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развитие атеросклероза; 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нарушения памяти;</a:t>
            </a:r>
          </a:p>
          <a:p>
            <a:r>
              <a:rPr lang="ru-RU" dirty="0" smtClean="0"/>
              <a:t>- ослабление иммунитета.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37B20-57F3-4699-890F-F00FB4E0F07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370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effectLst/>
              </a:rPr>
              <a:t>Энергетические напитки незаменимы для ситуаций, когда необходимо взбодриться и подстегнуть работу головного мозга, а отдых предстоит нескоро. </a:t>
            </a:r>
            <a:endParaRPr lang="ru-RU" dirty="0" smtClean="0"/>
          </a:p>
          <a:p>
            <a:r>
              <a:rPr lang="ru-RU" dirty="0" smtClean="0"/>
              <a:t>В чем же секрет энергетиков? </a:t>
            </a:r>
          </a:p>
          <a:p>
            <a:r>
              <a:rPr lang="ru-RU" dirty="0" smtClean="0"/>
              <a:t>Содержимое банки, как ключ, открывает дверь к внутренним резервам организма, открывает энергетические каналы самого организма. Иными словами – банка не дает энергии, она высасывает ее из тебя. Человек использует свои собственные ресурсы, а проще говоря, берет их у себя взаймы. Долг, разумеется, рано или поздно приходится возвращать, расплачиваясь усталостью, бессонницей, нервными срывами,</a:t>
            </a:r>
            <a:r>
              <a:rPr lang="ru-RU" baseline="0" dirty="0" smtClean="0"/>
              <a:t> </a:t>
            </a:r>
            <a:r>
              <a:rPr lang="ru-RU" dirty="0" smtClean="0"/>
              <a:t>раздражительностью и депрессией. </a:t>
            </a:r>
          </a:p>
          <a:p>
            <a:endParaRPr lang="ru-RU" dirty="0" smtClean="0"/>
          </a:p>
          <a:p>
            <a:r>
              <a:rPr lang="ru-RU" dirty="0" smtClean="0"/>
              <a:t>Основной компонент энергетических напитков – кофеин. И его чрезмерное употребление вызывает определенные опасения.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Кофеин при регулярном употреблении вызывает истощение сил организма, избыток кофеина способствует учащению мочеиспускания, что выводит соли из организма в больших количествах. Хуже всего то, что организм привыкает к дозам кофеина, и со временем требует её повышения. </a:t>
            </a:r>
            <a:br>
              <a:rPr lang="ru-RU" dirty="0" smtClean="0"/>
            </a:b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Таурин, входящий в состав энергетиков, защищает сердце, отчасти компенсируя агрессивное действие кофеина в тех дозах, что содержат энергетические напитки. Если кофеин сужает сосуды и повышает артериальное</a:t>
            </a:r>
            <a:r>
              <a:rPr lang="ru-RU" baseline="0" dirty="0" smtClean="0"/>
              <a:t> давление,</a:t>
            </a:r>
            <a:r>
              <a:rPr lang="ru-RU" dirty="0" smtClean="0"/>
              <a:t> то таурин сглаживает колебания давления, поскольку стабилизирует клеточные мембраны, регулирует движение электролитов (то есть минералов) через клеточные мембраны.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Обратите внимание, что большое количество кофеина содержат такие привычные для каждого напитки: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чай / кофе / кола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sng" baseline="0" dirty="0" smtClean="0"/>
              <a:t>Вы, ваши близкие употребляете их? Задумайтесь, хватает ли вашему организму таурина для защиты сердечной мышцы?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Другой бытовой «наркотик» – никотин, который также сужает сосуды и повышает АД. В 2003 году ученые обнаружили, что при приеме таурина курильщиками состояние сосудов в течение 2-х недель приближается к состоянию людей некурящих.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37B20-57F3-4699-890F-F00FB4E0F07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061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4624-6513-4E24-809B-B3BA54028A54}" type="datetimeFigureOut">
              <a:rPr lang="ru-RU" smtClean="0"/>
              <a:t>02.07.15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C04-648F-4703-8DD9-F696C7A2E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146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4624-6513-4E24-809B-B3BA54028A54}" type="datetimeFigureOut">
              <a:rPr lang="ru-RU" smtClean="0"/>
              <a:t>02.07.15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C04-648F-4703-8DD9-F696C7A2E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74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4624-6513-4E24-809B-B3BA54028A54}" type="datetimeFigureOut">
              <a:rPr lang="ru-RU" smtClean="0"/>
              <a:t>02.07.15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C04-648F-4703-8DD9-F696C7A2E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566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4624-6513-4E24-809B-B3BA54028A54}" type="datetimeFigureOut">
              <a:rPr lang="ru-RU" smtClean="0"/>
              <a:t>02.07.15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C04-648F-4703-8DD9-F696C7A2E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94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4624-6513-4E24-809B-B3BA54028A54}" type="datetimeFigureOut">
              <a:rPr lang="ru-RU" smtClean="0"/>
              <a:t>02.07.15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C04-648F-4703-8DD9-F696C7A2E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515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4624-6513-4E24-809B-B3BA54028A54}" type="datetimeFigureOut">
              <a:rPr lang="ru-RU" smtClean="0"/>
              <a:t>02.07.15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C04-648F-4703-8DD9-F696C7A2E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51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4624-6513-4E24-809B-B3BA54028A54}" type="datetimeFigureOut">
              <a:rPr lang="ru-RU" smtClean="0"/>
              <a:t>02.07.15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C04-648F-4703-8DD9-F696C7A2E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64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4624-6513-4E24-809B-B3BA54028A54}" type="datetimeFigureOut">
              <a:rPr lang="ru-RU" smtClean="0"/>
              <a:t>02.07.15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C04-648F-4703-8DD9-F696C7A2E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16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4624-6513-4E24-809B-B3BA54028A54}" type="datetimeFigureOut">
              <a:rPr lang="ru-RU" smtClean="0"/>
              <a:t>02.07.15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C04-648F-4703-8DD9-F696C7A2E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5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4624-6513-4E24-809B-B3BA54028A54}" type="datetimeFigureOut">
              <a:rPr lang="ru-RU" smtClean="0"/>
              <a:t>02.07.15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C04-648F-4703-8DD9-F696C7A2E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110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4624-6513-4E24-809B-B3BA54028A54}" type="datetimeFigureOut">
              <a:rPr lang="ru-RU" smtClean="0"/>
              <a:t>02.07.15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C04-648F-4703-8DD9-F696C7A2E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96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C4624-6513-4E24-809B-B3BA54028A54}" type="datetimeFigureOut">
              <a:rPr lang="ru-RU" smtClean="0"/>
              <a:t>02.07.15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9EC04-648F-4703-8DD9-F696C7A2E3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66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2.jpeg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8" Type="http://schemas.openxmlformats.org/officeDocument/2006/relationships/image" Target="../media/image26.emf"/><Relationship Id="rId9" Type="http://schemas.openxmlformats.org/officeDocument/2006/relationships/image" Target="../media/image27.emf"/><Relationship Id="rId10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0.emf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3.png"/><Relationship Id="rId7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>
                <a:latin typeface="PFEncoreSansPro-Light"/>
                <a:cs typeface="PFEncoreSansPro-Light"/>
              </a:rPr>
              <a:t>Корал</a:t>
            </a:r>
            <a:r>
              <a:rPr lang="ru-RU" dirty="0" smtClean="0">
                <a:latin typeface="PFEncoreSansPro-Light"/>
                <a:cs typeface="PFEncoreSansPro-Light"/>
              </a:rPr>
              <a:t> Таурин</a:t>
            </a:r>
            <a:endParaRPr lang="ru-RU" dirty="0">
              <a:latin typeface="PFEncoreSansPro-Light"/>
              <a:cs typeface="PFEncoreSansPro-Light"/>
            </a:endParaRPr>
          </a:p>
        </p:txBody>
      </p:sp>
      <p:pic>
        <p:nvPicPr>
          <p:cNvPr id="7" name="Изображение 6" descr="CORAL_TAURINE_background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9392"/>
            <a:ext cx="9289032" cy="70567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3090494"/>
            <a:ext cx="727280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Arial"/>
                <a:cs typeface="Arial"/>
              </a:rPr>
              <a:t>Coral </a:t>
            </a:r>
            <a:r>
              <a:rPr lang="en-US" sz="6600" dirty="0" err="1" smtClean="0">
                <a:solidFill>
                  <a:schemeClr val="bg1"/>
                </a:solidFill>
                <a:latin typeface="Arial"/>
                <a:cs typeface="Arial"/>
              </a:rPr>
              <a:t>Taurine</a:t>
            </a:r>
            <a:endParaRPr lang="ru-RU" sz="66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ru-RU" sz="2000" dirty="0" smtClean="0">
              <a:latin typeface="Arial"/>
              <a:cs typeface="Arial"/>
            </a:endParaRPr>
          </a:p>
        </p:txBody>
      </p:sp>
      <p:pic>
        <p:nvPicPr>
          <p:cNvPr id="6" name="Изображение 5" descr="CCI_logo_white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42" y="1301327"/>
            <a:ext cx="1752324" cy="1408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702741" y="14769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42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5375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Arial"/>
                <a:cs typeface="Arial"/>
              </a:rPr>
              <a:t>Где взять таурин?</a:t>
            </a:r>
            <a:endParaRPr lang="ru-RU" dirty="0">
              <a:latin typeface="Arial"/>
              <a:cs typeface="Arial"/>
            </a:endParaRPr>
          </a:p>
        </p:txBody>
      </p:sp>
      <p:pic>
        <p:nvPicPr>
          <p:cNvPr id="9" name="Изображение 8" descr="CCI_logo_gray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4" y="5877272"/>
            <a:ext cx="1123946" cy="903122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5580112" y="3861048"/>
            <a:ext cx="1146201" cy="1146201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  <a:ln>
            <a:solidFill>
              <a:srgbClr val="E46C0A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TextBox 17"/>
          <p:cNvSpPr txBox="1"/>
          <p:nvPr/>
        </p:nvSpPr>
        <p:spPr>
          <a:xfrm>
            <a:off x="3635896" y="2847126"/>
            <a:ext cx="1512168" cy="30777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latin typeface="Arial"/>
                <a:cs typeface="Arial"/>
              </a:rPr>
              <a:t>К</a:t>
            </a:r>
            <a:r>
              <a:rPr lang="ru-RU" sz="1400" dirty="0" smtClean="0">
                <a:latin typeface="Arial"/>
                <a:cs typeface="Arial"/>
              </a:rPr>
              <a:t>реветки </a:t>
            </a:r>
            <a:endParaRPr lang="ru-RU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8105" y="2852936"/>
            <a:ext cx="1224135" cy="30777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 smtClean="0">
                <a:latin typeface="Arial"/>
                <a:cs typeface="Arial"/>
              </a:rPr>
              <a:t>Крабы</a:t>
            </a:r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4288" y="2852936"/>
            <a:ext cx="1440160" cy="30777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"/>
                <a:cs typeface="Arial"/>
              </a:rPr>
              <a:t>Раки</a:t>
            </a:r>
            <a:endParaRPr lang="ru-RU" sz="14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79912" y="5157192"/>
            <a:ext cx="1440160" cy="30777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 smtClean="0">
                <a:latin typeface="Arial"/>
                <a:cs typeface="Arial"/>
              </a:rPr>
              <a:t>Кальмары</a:t>
            </a:r>
            <a:endParaRPr lang="en-US" sz="1400" dirty="0" smtClean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36096" y="5157192"/>
            <a:ext cx="1440160" cy="30777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 smtClean="0">
                <a:latin typeface="Arial"/>
                <a:cs typeface="Arial"/>
              </a:rPr>
              <a:t>Устрицы</a:t>
            </a:r>
            <a:endParaRPr lang="ru-RU" sz="1400" dirty="0">
              <a:latin typeface="Arial"/>
              <a:cs typeface="Arial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2348880"/>
            <a:ext cx="1800200" cy="1800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55577" y="4326195"/>
            <a:ext cx="1584176" cy="83099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40</a:t>
            </a:r>
            <a:r>
              <a:rPr lang="ru-RU" sz="2000" kern="1200" dirty="0" smtClean="0">
                <a:latin typeface="Arial"/>
                <a:cs typeface="Arial"/>
              </a:rPr>
              <a:t>0 </a:t>
            </a:r>
            <a:r>
              <a:rPr lang="ru-RU" sz="2000" dirty="0" smtClean="0">
                <a:latin typeface="Arial"/>
                <a:cs typeface="Arial"/>
              </a:rPr>
              <a:t>мг</a:t>
            </a:r>
            <a:endParaRPr lang="ru-RU" sz="2000" kern="1200" dirty="0" smtClean="0">
              <a:latin typeface="Arial"/>
              <a:cs typeface="Arial"/>
            </a:endParaRPr>
          </a:p>
          <a:p>
            <a:pPr lvl="0" algn="ctr"/>
            <a:r>
              <a:rPr lang="ru-RU" sz="1400" dirty="0">
                <a:latin typeface="Arial"/>
                <a:cs typeface="Arial"/>
              </a:rPr>
              <a:t>Суточная потребность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11760" y="1124744"/>
            <a:ext cx="1296144" cy="3170099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0" dirty="0">
                <a:latin typeface="Abadi MT Condensed Light"/>
                <a:cs typeface="Abadi MT Condensed Light"/>
              </a:rPr>
              <a:t>{</a:t>
            </a:r>
            <a:r>
              <a:rPr lang="ru-RU" sz="20000" dirty="0" smtClean="0">
                <a:latin typeface="Arial"/>
                <a:cs typeface="Arial"/>
              </a:rPr>
              <a:t> </a:t>
            </a:r>
            <a:endParaRPr lang="ru-RU" sz="200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92280" y="5157192"/>
            <a:ext cx="1440160" cy="30777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 smtClean="0">
                <a:latin typeface="Arial"/>
                <a:cs typeface="Arial"/>
              </a:rPr>
              <a:t>Мидии</a:t>
            </a:r>
            <a:endParaRPr lang="ru-RU" sz="1400" dirty="0">
              <a:latin typeface="Arial"/>
              <a:cs typeface="Arial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860" y="3861048"/>
            <a:ext cx="1387580" cy="1170772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896" y="1484784"/>
            <a:ext cx="1512168" cy="118813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8104" y="1484784"/>
            <a:ext cx="1254827" cy="117222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2280" y="1484784"/>
            <a:ext cx="1368152" cy="118122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3928" y="3861048"/>
            <a:ext cx="1154610" cy="11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49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70968" y="2263207"/>
            <a:ext cx="4161272" cy="2029889"/>
          </a:xfrm>
        </p:spPr>
        <p:txBody>
          <a:bodyPr>
            <a:normAutofit/>
          </a:bodyPr>
          <a:lstStyle/>
          <a:p>
            <a:r>
              <a:rPr lang="ru-RU" sz="9600" dirty="0" smtClean="0">
                <a:solidFill>
                  <a:srgbClr val="E46C0A"/>
                </a:solidFill>
                <a:latin typeface="Arial"/>
                <a:cs typeface="Arial"/>
              </a:rPr>
              <a:t>ИЛИ</a:t>
            </a:r>
            <a:endParaRPr lang="ru-RU" sz="9600" dirty="0">
              <a:solidFill>
                <a:srgbClr val="E46C0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096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Taurine_Mor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19360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6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ru-RU" sz="3800" dirty="0" smtClean="0">
                <a:latin typeface="Arial"/>
                <a:cs typeface="Arial"/>
              </a:rPr>
              <a:t>Кальций-Магний и </a:t>
            </a:r>
            <a:r>
              <a:rPr lang="ru-RU" sz="3800" dirty="0">
                <a:latin typeface="Arial"/>
                <a:cs typeface="Arial"/>
              </a:rPr>
              <a:t>Т</a:t>
            </a:r>
            <a:r>
              <a:rPr lang="ru-RU" sz="3800" dirty="0" smtClean="0">
                <a:latin typeface="Arial"/>
                <a:cs typeface="Arial"/>
              </a:rPr>
              <a:t>аурин</a:t>
            </a:r>
            <a:endParaRPr lang="ru-RU" sz="3800" dirty="0">
              <a:latin typeface="Arial"/>
              <a:cs typeface="Arial"/>
            </a:endParaRPr>
          </a:p>
        </p:txBody>
      </p:sp>
      <p:pic>
        <p:nvPicPr>
          <p:cNvPr id="9" name="Изображение 8" descr="CCI_logo_gray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4" y="5954878"/>
            <a:ext cx="1123946" cy="90312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355976" y="3356992"/>
            <a:ext cx="50405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7200" dirty="0" smtClean="0"/>
              <a:t>+</a:t>
            </a:r>
            <a:endParaRPr lang="ru-RU" sz="72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3224222"/>
            <a:ext cx="1080120" cy="996866"/>
          </a:xfrm>
          <a:prstGeom prst="rect">
            <a:avLst/>
          </a:prstGeom>
        </p:spPr>
      </p:pic>
      <p:pic>
        <p:nvPicPr>
          <p:cNvPr id="6" name="Изображение 5" descr="ПРИВЯЗКА_Taurine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9" t="14520" r="24823" b="11792"/>
          <a:stretch/>
        </p:blipFill>
        <p:spPr>
          <a:xfrm>
            <a:off x="5580112" y="1994354"/>
            <a:ext cx="2520280" cy="3795977"/>
          </a:xfrm>
          <a:prstGeom prst="rect">
            <a:avLst/>
          </a:prstGeom>
        </p:spPr>
      </p:pic>
      <p:pic>
        <p:nvPicPr>
          <p:cNvPr id="7" name="Изображение 6" descr="coral_taurine-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12776"/>
            <a:ext cx="2664296" cy="4972212"/>
          </a:xfrm>
          <a:prstGeom prst="rect">
            <a:avLst/>
          </a:prstGeom>
        </p:spPr>
      </p:pic>
      <p:pic>
        <p:nvPicPr>
          <p:cNvPr id="10" name="Изображение 9" descr="CA-MG-2 copy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59844"/>
            <a:ext cx="3024336" cy="458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8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sz="3800" dirty="0">
                <a:latin typeface="Arial"/>
                <a:cs typeface="Arial"/>
              </a:rPr>
              <a:t>Таурин нужен всем 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624" y="1755911"/>
            <a:ext cx="12025336" cy="822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CORAL_TAURINE_produc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12081"/>
            <a:ext cx="9756576" cy="6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06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>
                <a:latin typeface="PFEncoreSansPro-Light"/>
                <a:cs typeface="PFEncoreSansPro-Light"/>
              </a:rPr>
              <a:t>Корал</a:t>
            </a:r>
            <a:r>
              <a:rPr lang="ru-RU" dirty="0" smtClean="0">
                <a:latin typeface="PFEncoreSansPro-Light"/>
                <a:cs typeface="PFEncoreSansPro-Light"/>
              </a:rPr>
              <a:t> Таурин</a:t>
            </a:r>
            <a:endParaRPr lang="ru-RU" dirty="0">
              <a:latin typeface="PFEncoreSansPro-Light"/>
              <a:cs typeface="PFEncoreSansPro-Light"/>
            </a:endParaRPr>
          </a:p>
        </p:txBody>
      </p:sp>
      <p:pic>
        <p:nvPicPr>
          <p:cNvPr id="7" name="Изображение 6" descr="CORAL_TAURINE_background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9392"/>
            <a:ext cx="9289032" cy="70567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702741" y="14769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276872"/>
            <a:ext cx="784887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/>
                <a:cs typeface="Arial"/>
              </a:rPr>
              <a:t>«Если бы все представители медицинской профессии признавали или понимали ценность таурина, </a:t>
            </a:r>
            <a:r>
              <a:rPr lang="ru-RU" sz="2400" dirty="0" smtClean="0">
                <a:solidFill>
                  <a:schemeClr val="bg1"/>
                </a:solidFill>
                <a:latin typeface="Arial"/>
                <a:cs typeface="Arial"/>
              </a:rPr>
              <a:t>он </a:t>
            </a:r>
            <a:r>
              <a:rPr lang="ru-RU" sz="2400" dirty="0">
                <a:solidFill>
                  <a:schemeClr val="bg1"/>
                </a:solidFill>
                <a:latin typeface="Arial"/>
                <a:cs typeface="Arial"/>
              </a:rPr>
              <a:t>бы постоянно числился в составе тройки </a:t>
            </a:r>
          </a:p>
          <a:p>
            <a:r>
              <a:rPr lang="ru-RU" sz="2400" dirty="0">
                <a:solidFill>
                  <a:schemeClr val="bg1"/>
                </a:solidFill>
                <a:latin typeface="Arial"/>
                <a:cs typeface="Arial"/>
              </a:rPr>
              <a:t>самых популярных биодобавок»</a:t>
            </a:r>
            <a:r>
              <a:rPr lang="ru-RU" sz="2400" dirty="0" smtClean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ru-RU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r"/>
            <a:r>
              <a:rPr lang="ru-RU" dirty="0">
                <a:solidFill>
                  <a:schemeClr val="bg1"/>
                </a:solidFill>
                <a:latin typeface="Arial"/>
                <a:cs typeface="Arial"/>
              </a:rPr>
              <a:t>                                                    Доктор </a:t>
            </a:r>
            <a:r>
              <a:rPr lang="ru-RU" dirty="0" err="1">
                <a:solidFill>
                  <a:schemeClr val="bg1"/>
                </a:solidFill>
                <a:latin typeface="Arial"/>
                <a:cs typeface="Arial"/>
              </a:rPr>
              <a:t>Аткинс</a:t>
            </a: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259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sz="3800" dirty="0" smtClean="0">
                <a:latin typeface="Arial"/>
                <a:cs typeface="Arial"/>
              </a:rPr>
              <a:t>Разрешите представиться, Таурин!</a:t>
            </a:r>
            <a:endParaRPr lang="ru-RU" sz="3800" dirty="0">
              <a:latin typeface="Arial"/>
              <a:cs typeface="Arial"/>
            </a:endParaRPr>
          </a:p>
        </p:txBody>
      </p:sp>
      <p:pic>
        <p:nvPicPr>
          <p:cNvPr id="5" name="Изображение 4" descr="CCI_logo_gray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4" y="5954878"/>
            <a:ext cx="1123946" cy="903122"/>
          </a:xfrm>
          <a:prstGeom prst="rect">
            <a:avLst/>
          </a:prstGeom>
        </p:spPr>
      </p:pic>
      <p:pic>
        <p:nvPicPr>
          <p:cNvPr id="4" name="Изображение 3" descr="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12776"/>
            <a:ext cx="5751873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4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3800" dirty="0" smtClean="0">
                <a:latin typeface="Arial"/>
                <a:cs typeface="Arial"/>
              </a:rPr>
              <a:t>Присутствие в организме</a:t>
            </a:r>
            <a:endParaRPr lang="ru-RU" sz="3800" dirty="0">
              <a:latin typeface="Arial"/>
              <a:cs typeface="Arial"/>
            </a:endParaRPr>
          </a:p>
        </p:txBody>
      </p:sp>
      <p:pic>
        <p:nvPicPr>
          <p:cNvPr id="6" name="Изображение 1" descr="ma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160" y="1268760"/>
            <a:ext cx="1569420" cy="5171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7929" y="2627619"/>
            <a:ext cx="1060198" cy="369332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/>
                <a:cs typeface="Arial"/>
              </a:rPr>
              <a:t>Мозг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67928" y="3861047"/>
            <a:ext cx="1031159" cy="369332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/>
                <a:cs typeface="Arial"/>
              </a:rPr>
              <a:t>Сердце</a:t>
            </a:r>
            <a:endParaRPr lang="en-US" dirty="0" smtClean="0">
              <a:latin typeface="Arial"/>
              <a:cs typeface="Arial"/>
            </a:endParaRPr>
          </a:p>
        </p:txBody>
      </p:sp>
      <p:cxnSp>
        <p:nvCxnSpPr>
          <p:cNvPr id="11" name="Соединительная линия уступом 10"/>
          <p:cNvCxnSpPr>
            <a:cxnSpLocks/>
            <a:endCxn id="7" idx="3"/>
          </p:cNvCxnSpPr>
          <p:nvPr/>
        </p:nvCxnSpPr>
        <p:spPr>
          <a:xfrm rot="10800000" flipV="1">
            <a:off x="2928128" y="1412775"/>
            <a:ext cx="1531911" cy="1399510"/>
          </a:xfrm>
          <a:prstGeom prst="bentConnector3">
            <a:avLst>
              <a:gd name="adj1" fmla="val 78863"/>
            </a:avLst>
          </a:prstGeom>
          <a:ln w="9525" cmpd="sng">
            <a:solidFill>
              <a:srgbClr val="7F7F7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67928" y="3275691"/>
            <a:ext cx="1048466" cy="369332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/>
                <a:cs typeface="Arial"/>
              </a:rPr>
              <a:t>Глаза</a:t>
            </a:r>
            <a:endParaRPr lang="en-US" dirty="0" smtClean="0">
              <a:latin typeface="Arial"/>
              <a:cs typeface="Arial"/>
            </a:endParaRPr>
          </a:p>
        </p:txBody>
      </p:sp>
      <p:cxnSp>
        <p:nvCxnSpPr>
          <p:cNvPr id="24" name="Соединительная линия уступом 23"/>
          <p:cNvCxnSpPr>
            <a:cxnSpLocks/>
          </p:cNvCxnSpPr>
          <p:nvPr/>
        </p:nvCxnSpPr>
        <p:spPr>
          <a:xfrm rot="10800000" flipV="1">
            <a:off x="2948048" y="1701002"/>
            <a:ext cx="1511990" cy="1727996"/>
          </a:xfrm>
          <a:prstGeom prst="bentConnector3">
            <a:avLst>
              <a:gd name="adj1" fmla="val 69301"/>
            </a:avLst>
          </a:prstGeom>
          <a:ln w="9525" cmpd="sng">
            <a:solidFill>
              <a:srgbClr val="7F7F7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cxnSpLocks/>
          </p:cNvCxnSpPr>
          <p:nvPr/>
        </p:nvCxnSpPr>
        <p:spPr>
          <a:xfrm rot="10800000" flipV="1">
            <a:off x="2876218" y="3140967"/>
            <a:ext cx="1800022" cy="863900"/>
          </a:xfrm>
          <a:prstGeom prst="bentConnector3">
            <a:avLst>
              <a:gd name="adj1" fmla="val 63066"/>
            </a:avLst>
          </a:prstGeom>
          <a:ln w="9525" cmpd="sng">
            <a:solidFill>
              <a:srgbClr val="7F7F7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/>
          <p:cNvGrpSpPr/>
          <p:nvPr/>
        </p:nvGrpSpPr>
        <p:grpSpPr>
          <a:xfrm>
            <a:off x="5076057" y="2708919"/>
            <a:ext cx="3312367" cy="2664296"/>
            <a:chOff x="5076057" y="2708919"/>
            <a:chExt cx="3312367" cy="2664296"/>
          </a:xfrm>
        </p:grpSpPr>
        <p:cxnSp>
          <p:nvCxnSpPr>
            <p:cNvPr id="10" name="Соединительная линия уступом 9"/>
            <p:cNvCxnSpPr/>
            <p:nvPr/>
          </p:nvCxnSpPr>
          <p:spPr>
            <a:xfrm rot="10800000" flipV="1">
              <a:off x="5508104" y="2924944"/>
              <a:ext cx="720080" cy="216024"/>
            </a:xfrm>
            <a:prstGeom prst="bentConnector3">
              <a:avLst>
                <a:gd name="adj1" fmla="val 50000"/>
              </a:avLst>
            </a:prstGeom>
            <a:ln w="9525" cmpd="sng">
              <a:solidFill>
                <a:srgbClr val="7F7F7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228184" y="3347699"/>
              <a:ext cx="1008112" cy="369332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Arial"/>
                  <a:cs typeface="Arial"/>
                </a:rPr>
                <a:t>Почки</a:t>
              </a:r>
              <a:endParaRPr lang="en-US" dirty="0" smtClean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28184" y="2708919"/>
              <a:ext cx="1008112" cy="369332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Arial"/>
                  <a:cs typeface="Arial"/>
                </a:rPr>
                <a:t>Сосуды</a:t>
              </a:r>
              <a:endParaRPr lang="en-US" dirty="0" smtClean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73652" y="4859867"/>
              <a:ext cx="2214772" cy="369332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latin typeface="Arial"/>
                  <a:cs typeface="Arial"/>
                </a:rPr>
                <a:t>Скелетные мышцы</a:t>
              </a:r>
              <a:endParaRPr lang="en-US" dirty="0" smtClean="0">
                <a:latin typeface="Arial"/>
                <a:cs typeface="Arial"/>
              </a:endParaRPr>
            </a:p>
          </p:txBody>
        </p:sp>
        <p:cxnSp>
          <p:nvCxnSpPr>
            <p:cNvPr id="38" name="Соединительная линия уступом 37"/>
            <p:cNvCxnSpPr/>
            <p:nvPr/>
          </p:nvCxnSpPr>
          <p:spPr>
            <a:xfrm rot="10800000" flipV="1">
              <a:off x="5076057" y="3501007"/>
              <a:ext cx="1152131" cy="216024"/>
            </a:xfrm>
            <a:prstGeom prst="bentConnector3">
              <a:avLst>
                <a:gd name="adj1" fmla="val 50000"/>
              </a:avLst>
            </a:prstGeom>
            <a:ln w="9525" cmpd="sng">
              <a:solidFill>
                <a:srgbClr val="7F7F7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Соединительная линия уступом 40"/>
            <p:cNvCxnSpPr/>
            <p:nvPr/>
          </p:nvCxnSpPr>
          <p:spPr>
            <a:xfrm rot="10800000" flipV="1">
              <a:off x="5220072" y="5003883"/>
              <a:ext cx="953580" cy="369332"/>
            </a:xfrm>
            <a:prstGeom prst="bentConnector3">
              <a:avLst>
                <a:gd name="adj1" fmla="val 50000"/>
              </a:avLst>
            </a:prstGeom>
            <a:ln w="9525" cmpd="sng">
              <a:solidFill>
                <a:srgbClr val="7F7F7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0027920" y="41046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52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ru-RU" sz="3800" dirty="0" smtClean="0">
                <a:latin typeface="Arial"/>
                <a:cs typeface="Arial"/>
              </a:rPr>
              <a:t>Роль таурина </a:t>
            </a:r>
            <a:endParaRPr lang="ru-RU" sz="3800" dirty="0"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784" y="3212976"/>
            <a:ext cx="27900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Улучшает кровообращение </a:t>
            </a:r>
          </a:p>
          <a:p>
            <a:pPr algn="ctr"/>
            <a:r>
              <a:rPr lang="ru-RU" sz="1400" dirty="0">
                <a:latin typeface="Arial"/>
                <a:cs typeface="Arial"/>
              </a:rPr>
              <a:t>и обменные процессы </a:t>
            </a:r>
          </a:p>
          <a:p>
            <a:pPr algn="ctr"/>
            <a:r>
              <a:rPr lang="ru-RU" sz="1400" dirty="0">
                <a:latin typeface="Arial"/>
                <a:cs typeface="Arial"/>
              </a:rPr>
              <a:t>в сердечной </a:t>
            </a:r>
            <a:r>
              <a:rPr lang="ru-RU" sz="1400" dirty="0" smtClean="0">
                <a:latin typeface="Arial"/>
                <a:cs typeface="Arial"/>
              </a:rPr>
              <a:t>мышце</a:t>
            </a:r>
            <a:endParaRPr lang="ru-RU" sz="1400" dirty="0">
              <a:latin typeface="Arial"/>
              <a:cs typeface="Arial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184" y="1556792"/>
            <a:ext cx="1421904" cy="14219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22104" y="3212976"/>
            <a:ext cx="2934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/>
                <a:cs typeface="Arial"/>
              </a:rPr>
              <a:t>Снижает образование </a:t>
            </a:r>
            <a:endParaRPr lang="en-US" sz="1400" dirty="0" smtClean="0">
              <a:latin typeface="Arial"/>
              <a:cs typeface="Arial"/>
            </a:endParaRPr>
          </a:p>
          <a:p>
            <a:pPr algn="ctr"/>
            <a:r>
              <a:rPr lang="ru-RU" sz="1400" dirty="0" smtClean="0">
                <a:latin typeface="Arial"/>
                <a:cs typeface="Arial"/>
              </a:rPr>
              <a:t>«</a:t>
            </a:r>
            <a:r>
              <a:rPr lang="ru-RU" sz="1400" dirty="0">
                <a:latin typeface="Arial"/>
                <a:cs typeface="Arial"/>
              </a:rPr>
              <a:t>плохого» </a:t>
            </a:r>
            <a:r>
              <a:rPr lang="ru-RU" sz="1400" dirty="0" smtClean="0">
                <a:latin typeface="Arial"/>
                <a:cs typeface="Arial"/>
              </a:rPr>
              <a:t>холестерина в крови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1628800"/>
            <a:ext cx="1410196" cy="1410196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4260783"/>
            <a:ext cx="1440160" cy="144016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228184" y="3212976"/>
            <a:ext cx="2574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/>
                <a:cs typeface="Arial"/>
              </a:rPr>
              <a:t>Защищает </a:t>
            </a:r>
            <a:r>
              <a:rPr lang="ru-RU" sz="1400" dirty="0">
                <a:latin typeface="Arial"/>
                <a:cs typeface="Arial"/>
              </a:rPr>
              <a:t>здоровые клетки </a:t>
            </a:r>
            <a:endParaRPr lang="en-US" sz="1400" dirty="0" smtClean="0">
              <a:latin typeface="Arial"/>
              <a:cs typeface="Arial"/>
            </a:endParaRPr>
          </a:p>
          <a:p>
            <a:pPr algn="ctr"/>
            <a:r>
              <a:rPr lang="ru-RU" sz="1400" dirty="0" smtClean="0">
                <a:latin typeface="Arial"/>
                <a:cs typeface="Arial"/>
              </a:rPr>
              <a:t>от </a:t>
            </a:r>
            <a:r>
              <a:rPr lang="ru-RU" sz="1400" dirty="0">
                <a:latin typeface="Arial"/>
                <a:cs typeface="Arial"/>
              </a:rPr>
              <a:t>свободных радикалов</a:t>
            </a: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4149080"/>
            <a:ext cx="1440160" cy="144016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03648" y="5756179"/>
            <a:ext cx="31683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/>
                <a:cs typeface="Arial"/>
              </a:rPr>
              <a:t>Поддерживает </a:t>
            </a:r>
            <a:r>
              <a:rPr lang="ru-RU" sz="1400" dirty="0">
                <a:latin typeface="Arial"/>
                <a:cs typeface="Arial"/>
              </a:rPr>
              <a:t>в организме </a:t>
            </a:r>
            <a:endParaRPr lang="en-US" sz="1400" dirty="0" smtClean="0">
              <a:latin typeface="Arial"/>
              <a:cs typeface="Arial"/>
            </a:endParaRPr>
          </a:p>
          <a:p>
            <a:pPr algn="ctr"/>
            <a:r>
              <a:rPr lang="ru-RU" sz="1400" dirty="0" smtClean="0">
                <a:latin typeface="Arial"/>
                <a:cs typeface="Arial"/>
              </a:rPr>
              <a:t>нужное </a:t>
            </a:r>
            <a:r>
              <a:rPr lang="ru-RU" sz="1400" dirty="0">
                <a:latin typeface="Arial"/>
                <a:cs typeface="Arial"/>
              </a:rPr>
              <a:t>количество витаминов С, Е </a:t>
            </a:r>
            <a:endParaRPr lang="en-US" sz="1400" dirty="0" smtClean="0">
              <a:latin typeface="Arial"/>
              <a:cs typeface="Arial"/>
            </a:endParaRPr>
          </a:p>
          <a:p>
            <a:pPr algn="ctr"/>
            <a:r>
              <a:rPr lang="ru-RU" sz="1400" dirty="0" smtClean="0">
                <a:latin typeface="Arial"/>
                <a:cs typeface="Arial"/>
              </a:rPr>
              <a:t>и </a:t>
            </a:r>
            <a:r>
              <a:rPr lang="ru-RU" sz="1400" dirty="0">
                <a:latin typeface="Arial"/>
                <a:cs typeface="Arial"/>
              </a:rPr>
              <a:t>защитного белка </a:t>
            </a:r>
            <a:r>
              <a:rPr lang="ru-RU" sz="1400" dirty="0" err="1">
                <a:latin typeface="Arial"/>
                <a:cs typeface="Arial"/>
              </a:rPr>
              <a:t>глутатиона</a:t>
            </a:r>
            <a:endParaRPr lang="ru-RU" sz="1400" dirty="0">
              <a:latin typeface="Arial"/>
              <a:cs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5805264"/>
            <a:ext cx="33544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/>
                <a:cs typeface="Arial"/>
              </a:rPr>
              <a:t>Важен </a:t>
            </a:r>
            <a:r>
              <a:rPr lang="ru-RU" sz="1400" dirty="0">
                <a:latin typeface="Arial"/>
                <a:cs typeface="Arial"/>
              </a:rPr>
              <a:t>для функционирования </a:t>
            </a:r>
            <a:endParaRPr lang="en-US" sz="1400" dirty="0">
              <a:latin typeface="Arial"/>
              <a:cs typeface="Arial"/>
            </a:endParaRPr>
          </a:p>
          <a:p>
            <a:pPr algn="ctr"/>
            <a:r>
              <a:rPr lang="ru-RU" sz="1400" dirty="0">
                <a:latin typeface="Arial"/>
                <a:cs typeface="Arial"/>
              </a:rPr>
              <a:t>желчевыводящей системы</a:t>
            </a:r>
            <a:endParaRPr lang="en-US" sz="1400" dirty="0">
              <a:latin typeface="Arial"/>
              <a:cs typeface="Arial"/>
            </a:endParaRPr>
          </a:p>
          <a:p>
            <a:pPr algn="ctr"/>
            <a:endParaRPr lang="ru-RU" sz="1400" dirty="0">
              <a:latin typeface="Arial"/>
              <a:cs typeface="Arial"/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00" y="1412776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8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sz="3800" dirty="0" smtClean="0">
                <a:latin typeface="Arial"/>
                <a:cs typeface="Arial"/>
              </a:rPr>
              <a:t>Потребность организма в таурине</a:t>
            </a:r>
            <a:endParaRPr lang="ru-RU" sz="3800" dirty="0">
              <a:latin typeface="Arial"/>
              <a:cs typeface="Arial"/>
            </a:endParaRPr>
          </a:p>
        </p:txBody>
      </p:sp>
      <p:pic>
        <p:nvPicPr>
          <p:cNvPr id="8" name="Изображение 7" descr="Ma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34" y="1124744"/>
            <a:ext cx="6590058" cy="5436907"/>
          </a:xfrm>
          <a:prstGeom prst="rect">
            <a:avLst/>
          </a:prstGeom>
        </p:spPr>
      </p:pic>
      <p:pic>
        <p:nvPicPr>
          <p:cNvPr id="5" name="Изображение 4" descr="CCI_logo_gray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4" y="5954878"/>
            <a:ext cx="1123946" cy="90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09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sz="3800" dirty="0" smtClean="0">
                <a:latin typeface="Arial"/>
                <a:cs typeface="Arial"/>
              </a:rPr>
              <a:t>Таурин влияет на:</a:t>
            </a:r>
            <a:endParaRPr lang="ru-RU" sz="3800" dirty="0">
              <a:latin typeface="Arial"/>
              <a:cs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3465" y="2094528"/>
            <a:ext cx="156393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3744" y="952543"/>
            <a:ext cx="3297534" cy="5049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4" descr="CCI_logo_gray-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4" y="5954878"/>
            <a:ext cx="1123946" cy="9031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47664" y="4489956"/>
            <a:ext cx="2502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/>
                <a:cs typeface="Arial"/>
              </a:rPr>
              <a:t>Активный </a:t>
            </a:r>
            <a:r>
              <a:rPr lang="ru-RU" sz="1400" dirty="0">
                <a:latin typeface="Arial"/>
                <a:cs typeface="Arial"/>
              </a:rPr>
              <a:t>рост и быстрое </a:t>
            </a:r>
            <a:endParaRPr lang="ru-RU" sz="1400" dirty="0" smtClean="0">
              <a:latin typeface="Arial"/>
              <a:cs typeface="Arial"/>
            </a:endParaRPr>
          </a:p>
          <a:p>
            <a:pPr algn="ctr"/>
            <a:r>
              <a:rPr lang="ru-RU" sz="1400" dirty="0" smtClean="0">
                <a:latin typeface="Arial"/>
                <a:cs typeface="Arial"/>
              </a:rPr>
              <a:t>развитие ребенка</a:t>
            </a:r>
            <a:endParaRPr lang="ru-RU" sz="1400" dirty="0">
              <a:latin typeface="Arial"/>
              <a:cs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09728" y="5714092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"/>
                <a:cs typeface="Arial"/>
              </a:rPr>
              <a:t>Защиту сердца при </a:t>
            </a:r>
            <a:r>
              <a:rPr lang="ru-RU" sz="1400" dirty="0">
                <a:latin typeface="Arial"/>
                <a:cs typeface="Arial"/>
              </a:rPr>
              <a:t>п</a:t>
            </a:r>
            <a:r>
              <a:rPr lang="ru-RU" sz="1400" dirty="0" smtClean="0">
                <a:latin typeface="Arial"/>
                <a:cs typeface="Arial"/>
              </a:rPr>
              <a:t>овышенных физических нагрузках</a:t>
            </a:r>
            <a:endParaRPr lang="ru-RU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15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-27384"/>
            <a:ext cx="8229600" cy="1143000"/>
          </a:xfrm>
        </p:spPr>
        <p:txBody>
          <a:bodyPr>
            <a:normAutofit/>
          </a:bodyPr>
          <a:lstStyle/>
          <a:p>
            <a:r>
              <a:rPr lang="ru-RU" sz="3800" dirty="0" smtClean="0">
                <a:latin typeface="Arial"/>
                <a:cs typeface="Arial"/>
              </a:rPr>
              <a:t>«Скрытый» </a:t>
            </a:r>
            <a:r>
              <a:rPr lang="ru-RU" sz="3800" dirty="0" err="1" smtClean="0">
                <a:latin typeface="Arial"/>
                <a:cs typeface="Arial"/>
              </a:rPr>
              <a:t>тауриновый</a:t>
            </a:r>
            <a:r>
              <a:rPr lang="ru-RU" sz="3800" dirty="0" smtClean="0">
                <a:latin typeface="Arial"/>
                <a:cs typeface="Arial"/>
              </a:rPr>
              <a:t> голод</a:t>
            </a:r>
            <a:endParaRPr lang="ru-RU" sz="3800" dirty="0">
              <a:latin typeface="Arial"/>
              <a:cs typeface="Arial"/>
            </a:endParaRPr>
          </a:p>
        </p:txBody>
      </p:sp>
      <p:pic>
        <p:nvPicPr>
          <p:cNvPr id="4" name="Изображение 3" descr="CCI_logo_gray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4" y="5954878"/>
            <a:ext cx="1123946" cy="90312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140" y="1772816"/>
            <a:ext cx="2296210" cy="229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2" y="1774243"/>
            <a:ext cx="2304257" cy="230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999" y="1774243"/>
            <a:ext cx="2304257" cy="230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0760" y="1774243"/>
            <a:ext cx="2304257" cy="230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0954" y="4437112"/>
            <a:ext cx="16291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Arial"/>
                <a:cs typeface="Arial"/>
              </a:rPr>
              <a:t>сердечная </a:t>
            </a:r>
          </a:p>
          <a:p>
            <a:pPr algn="ctr"/>
            <a:r>
              <a:rPr lang="ru-RU" sz="1400" dirty="0" smtClean="0">
                <a:latin typeface="Arial"/>
                <a:cs typeface="Arial"/>
              </a:rPr>
              <a:t>недостаточность </a:t>
            </a:r>
          </a:p>
          <a:p>
            <a:pPr algn="ctr"/>
            <a:r>
              <a:rPr lang="ru-RU" sz="1400" dirty="0" smtClean="0">
                <a:latin typeface="Arial"/>
                <a:cs typeface="Arial"/>
              </a:rPr>
              <a:t>и аритмия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6182" y="4418528"/>
            <a:ext cx="18071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ослабление зрения </a:t>
            </a:r>
            <a:endParaRPr lang="ru-RU" sz="1400" dirty="0" smtClean="0">
              <a:latin typeface="Arial"/>
              <a:cs typeface="Arial"/>
            </a:endParaRPr>
          </a:p>
          <a:p>
            <a:pPr algn="ctr"/>
            <a:r>
              <a:rPr lang="ru-RU" sz="1400" dirty="0" smtClean="0">
                <a:latin typeface="Arial"/>
                <a:cs typeface="Arial"/>
              </a:rPr>
              <a:t>и </a:t>
            </a:r>
            <a:r>
              <a:rPr lang="ru-RU" sz="1400" dirty="0">
                <a:latin typeface="Arial"/>
                <a:cs typeface="Arial"/>
              </a:rPr>
              <a:t>развитие глазных </a:t>
            </a:r>
            <a:endParaRPr lang="ru-RU" sz="1400" dirty="0" smtClean="0">
              <a:latin typeface="Arial"/>
              <a:cs typeface="Arial"/>
            </a:endParaRPr>
          </a:p>
          <a:p>
            <a:pPr algn="ctr"/>
            <a:r>
              <a:rPr lang="ru-RU" sz="1400" dirty="0" smtClean="0">
                <a:latin typeface="Arial"/>
                <a:cs typeface="Arial"/>
              </a:rPr>
              <a:t>заболеваний</a:t>
            </a:r>
            <a:endParaRPr lang="ru-RU" sz="14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38634" y="4418528"/>
            <a:ext cx="21656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острые </a:t>
            </a:r>
            <a:endParaRPr lang="ru-RU" sz="1400" dirty="0" smtClean="0">
              <a:latin typeface="Arial"/>
              <a:cs typeface="Arial"/>
            </a:endParaRPr>
          </a:p>
          <a:p>
            <a:pPr algn="ctr"/>
            <a:r>
              <a:rPr lang="ru-RU" sz="1400" dirty="0" smtClean="0">
                <a:latin typeface="Arial"/>
                <a:cs typeface="Arial"/>
              </a:rPr>
              <a:t>и </a:t>
            </a:r>
            <a:r>
              <a:rPr lang="ru-RU" sz="1400" dirty="0">
                <a:latin typeface="Arial"/>
                <a:cs typeface="Arial"/>
              </a:rPr>
              <a:t>хронические стрессы,  </a:t>
            </a:r>
            <a:endParaRPr lang="ru-RU" sz="1400" dirty="0" smtClean="0">
              <a:latin typeface="Arial"/>
              <a:cs typeface="Arial"/>
            </a:endParaRPr>
          </a:p>
          <a:p>
            <a:pPr algn="ctr"/>
            <a:r>
              <a:rPr lang="ru-RU" sz="1400" dirty="0" smtClean="0">
                <a:latin typeface="Arial"/>
                <a:cs typeface="Arial"/>
              </a:rPr>
              <a:t>ослабление памяти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00711" y="4418528"/>
            <a:ext cx="12555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Arial"/>
                <a:cs typeface="Arial"/>
              </a:rPr>
              <a:t>слабость </a:t>
            </a:r>
            <a:endParaRPr lang="ru-RU" sz="1400" dirty="0" smtClean="0">
              <a:latin typeface="Arial"/>
              <a:cs typeface="Arial"/>
            </a:endParaRPr>
          </a:p>
          <a:p>
            <a:pPr algn="ctr"/>
            <a:r>
              <a:rPr lang="ru-RU" sz="1400" dirty="0" smtClean="0">
                <a:latin typeface="Arial"/>
                <a:cs typeface="Arial"/>
              </a:rPr>
              <a:t>скелетной </a:t>
            </a:r>
          </a:p>
          <a:p>
            <a:pPr algn="ctr"/>
            <a:r>
              <a:rPr lang="ru-RU" sz="1400" dirty="0" smtClean="0">
                <a:latin typeface="Arial"/>
                <a:cs typeface="Arial"/>
              </a:rPr>
              <a:t>мускулатуры</a:t>
            </a:r>
            <a:endParaRPr lang="ru-RU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989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ru-RU" dirty="0" smtClean="0"/>
              <a:t>Интересный факт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115040" y="2861642"/>
            <a:ext cx="2384952" cy="2985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/>
                <a:cs typeface="Arial"/>
              </a:rPr>
              <a:t>- Кофеин</a:t>
            </a:r>
            <a:r>
              <a:rPr lang="en-US" sz="2000" b="1" dirty="0" smtClean="0">
                <a:latin typeface="Arial"/>
                <a:cs typeface="Arial"/>
              </a:rPr>
              <a:t>       </a:t>
            </a:r>
            <a:r>
              <a:rPr lang="en-US" sz="2000" dirty="0" smtClean="0">
                <a:latin typeface="Arial"/>
                <a:cs typeface="Arial"/>
              </a:rPr>
              <a:t>&gt;</a:t>
            </a:r>
            <a:endParaRPr lang="ru-RU" sz="2000" dirty="0" smtClean="0">
              <a:latin typeface="Arial"/>
              <a:cs typeface="Arial"/>
            </a:endParaRPr>
          </a:p>
          <a:p>
            <a:endParaRPr lang="ru-RU" sz="2000" b="1" dirty="0" smtClean="0">
              <a:latin typeface="Arial"/>
              <a:cs typeface="Arial"/>
            </a:endParaRPr>
          </a:p>
          <a:p>
            <a:r>
              <a:rPr lang="ru-RU" sz="2000" b="1" dirty="0" smtClean="0">
                <a:latin typeface="Arial"/>
                <a:cs typeface="Arial"/>
              </a:rPr>
              <a:t>- Таурин</a:t>
            </a:r>
            <a:r>
              <a:rPr lang="en-US" sz="2000" b="1" dirty="0" smtClean="0">
                <a:latin typeface="Arial"/>
                <a:cs typeface="Arial"/>
              </a:rPr>
              <a:t>        </a:t>
            </a:r>
            <a:r>
              <a:rPr lang="en-US" sz="2000" dirty="0" smtClean="0">
                <a:latin typeface="Arial"/>
                <a:cs typeface="Arial"/>
              </a:rPr>
              <a:t>&gt;</a:t>
            </a:r>
            <a:endParaRPr lang="ru-RU" sz="1600" dirty="0" smtClean="0">
              <a:latin typeface="Arial"/>
              <a:cs typeface="Arial"/>
            </a:endParaRPr>
          </a:p>
          <a:p>
            <a:endParaRPr lang="ru-RU" sz="1600" dirty="0" smtClean="0">
              <a:latin typeface="Arial"/>
              <a:cs typeface="Arial"/>
            </a:endParaRPr>
          </a:p>
          <a:p>
            <a:r>
              <a:rPr lang="ru-RU" sz="1600" dirty="0" smtClean="0">
                <a:latin typeface="Arial"/>
                <a:cs typeface="Arial"/>
              </a:rPr>
              <a:t>  </a:t>
            </a:r>
          </a:p>
          <a:p>
            <a:r>
              <a:rPr lang="ru-RU" sz="1600" dirty="0">
                <a:latin typeface="Arial"/>
                <a:cs typeface="Arial"/>
              </a:rPr>
              <a:t> </a:t>
            </a:r>
            <a:r>
              <a:rPr lang="ru-RU" sz="1600" dirty="0" smtClean="0">
                <a:latin typeface="Arial"/>
                <a:cs typeface="Arial"/>
              </a:rPr>
              <a:t> Другие </a:t>
            </a:r>
            <a:r>
              <a:rPr lang="ru-RU" sz="1600" dirty="0" smtClean="0">
                <a:latin typeface="Arial"/>
                <a:cs typeface="Arial"/>
              </a:rPr>
              <a:t>ингредиенты:</a:t>
            </a:r>
            <a:endParaRPr lang="ru-RU" sz="1600" dirty="0" smtClean="0">
              <a:latin typeface="Arial"/>
              <a:cs typeface="Arial"/>
            </a:endParaRPr>
          </a:p>
          <a:p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- Мелатонин</a:t>
            </a:r>
          </a:p>
          <a:p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- Быстрые углеводы</a:t>
            </a:r>
          </a:p>
          <a:p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- Витамины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группы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В</a:t>
            </a:r>
          </a:p>
          <a:p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- </a:t>
            </a:r>
            <a:r>
              <a:rPr lang="ru-RU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Матеин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endParaRPr lang="ru-RU" sz="1600" dirty="0" smtClean="0">
              <a:latin typeface="Arial"/>
              <a:cs typeface="Arial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6371" y="1772996"/>
            <a:ext cx="1107917" cy="90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944" y="1772816"/>
            <a:ext cx="1107918" cy="90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8183" y="1284716"/>
            <a:ext cx="1368313" cy="1712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Изображение 13" descr="CCI_logo_gray-0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4" y="5954878"/>
            <a:ext cx="1123946" cy="903122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2276872"/>
            <a:ext cx="1440160" cy="357006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5292080" y="1916832"/>
            <a:ext cx="654677" cy="402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/>
              <a:t>=</a:t>
            </a:r>
            <a:endParaRPr lang="ru-RU" sz="7200" dirty="0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7257515" y="1916832"/>
            <a:ext cx="654677" cy="402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/>
              <a:t>=</a:t>
            </a:r>
            <a:endParaRPr lang="ru-RU" sz="7200" dirty="0"/>
          </a:p>
        </p:txBody>
      </p:sp>
      <p:sp>
        <p:nvSpPr>
          <p:cNvPr id="27" name="TextBox 26"/>
          <p:cNvSpPr txBox="1"/>
          <p:nvPr/>
        </p:nvSpPr>
        <p:spPr>
          <a:xfrm>
            <a:off x="-1119909" y="30941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211960" y="3356992"/>
            <a:ext cx="49320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4" name="Прямоугольник 1033"/>
          <p:cNvSpPr/>
          <p:nvPr/>
        </p:nvSpPr>
        <p:spPr>
          <a:xfrm>
            <a:off x="4139952" y="2874422"/>
            <a:ext cx="3816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Сужает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сосуды, повышает давление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35" name="Прямоугольник 1034"/>
          <p:cNvSpPr/>
          <p:nvPr/>
        </p:nvSpPr>
        <p:spPr>
          <a:xfrm>
            <a:off x="4139952" y="3522494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E46C0A"/>
                </a:solidFill>
                <a:latin typeface="Arial"/>
                <a:cs typeface="Arial"/>
              </a:rPr>
              <a:t>Защищает </a:t>
            </a:r>
            <a:r>
              <a:rPr lang="ru-RU" sz="1600" dirty="0" smtClean="0">
                <a:solidFill>
                  <a:srgbClr val="E46C0A"/>
                </a:solidFill>
                <a:latin typeface="Arial"/>
                <a:cs typeface="Arial"/>
              </a:rPr>
              <a:t>сердце</a:t>
            </a:r>
            <a:endParaRPr lang="ru-RU" sz="1600" dirty="0">
              <a:solidFill>
                <a:srgbClr val="E46C0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493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2" grpId="0"/>
      <p:bldP spid="1034" grpId="0"/>
      <p:bldP spid="1035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</TotalTime>
  <Words>1229</Words>
  <Application>Microsoft Macintosh PowerPoint</Application>
  <PresentationFormat>Экран (4:3)</PresentationFormat>
  <Paragraphs>196</Paragraphs>
  <Slides>15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Корал Таурин</vt:lpstr>
      <vt:lpstr>Корал Таурин</vt:lpstr>
      <vt:lpstr>Разрешите представиться, Таурин!</vt:lpstr>
      <vt:lpstr>Присутствие в организме</vt:lpstr>
      <vt:lpstr>Роль таурина </vt:lpstr>
      <vt:lpstr>Потребность организма в таурине</vt:lpstr>
      <vt:lpstr>Таурин влияет на:</vt:lpstr>
      <vt:lpstr>«Скрытый» тауриновый голод</vt:lpstr>
      <vt:lpstr>Интересный факт </vt:lpstr>
      <vt:lpstr>Где взять таурин?</vt:lpstr>
      <vt:lpstr>ИЛИ</vt:lpstr>
      <vt:lpstr>Презентация PowerPoint</vt:lpstr>
      <vt:lpstr>Кальций-Магний и Таурин</vt:lpstr>
      <vt:lpstr>Таурин нужен всем 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Корал Таурин</dc:title>
  <dc:creator>Ольга Костина</dc:creator>
  <cp:lastModifiedBy>АртДиректор</cp:lastModifiedBy>
  <cp:revision>130</cp:revision>
  <dcterms:created xsi:type="dcterms:W3CDTF">2015-06-22T09:50:41Z</dcterms:created>
  <dcterms:modified xsi:type="dcterms:W3CDTF">2015-07-02T14:28:34Z</dcterms:modified>
</cp:coreProperties>
</file>